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27"/>
  </p:notesMasterIdLst>
  <p:sldIdLst>
    <p:sldId id="256" r:id="rId3"/>
    <p:sldId id="258" r:id="rId4"/>
    <p:sldId id="260" r:id="rId5"/>
    <p:sldId id="278" r:id="rId6"/>
    <p:sldId id="275" r:id="rId7"/>
    <p:sldId id="294" r:id="rId8"/>
    <p:sldId id="266" r:id="rId9"/>
    <p:sldId id="289" r:id="rId10"/>
    <p:sldId id="301" r:id="rId11"/>
    <p:sldId id="302" r:id="rId12"/>
    <p:sldId id="280" r:id="rId13"/>
    <p:sldId id="282" r:id="rId14"/>
    <p:sldId id="304" r:id="rId15"/>
    <p:sldId id="305" r:id="rId16"/>
    <p:sldId id="287" r:id="rId17"/>
    <p:sldId id="308" r:id="rId18"/>
    <p:sldId id="309" r:id="rId19"/>
    <p:sldId id="298" r:id="rId20"/>
    <p:sldId id="283" r:id="rId21"/>
    <p:sldId id="285" r:id="rId22"/>
    <p:sldId id="306" r:id="rId23"/>
    <p:sldId id="307" r:id="rId24"/>
    <p:sldId id="272" r:id="rId25"/>
    <p:sldId id="300" r:id="rId2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010" autoAdjust="0"/>
  </p:normalViewPr>
  <p:slideViewPr>
    <p:cSldViewPr>
      <p:cViewPr varScale="1">
        <p:scale>
          <a:sx n="79" d="100"/>
          <a:sy n="79" d="100"/>
        </p:scale>
        <p:origin x="686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65641-B3F1-4158-B410-67A652385AA0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419E3-EAAD-42F7-A8DC-18DA83210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6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419E3-EAAD-42F7-A8DC-18DA83210A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1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419E3-EAAD-42F7-A8DC-18DA83210A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1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3172" y="850138"/>
            <a:ext cx="9985654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77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4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1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792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246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721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325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3172" y="850138"/>
            <a:ext cx="9985654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79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D0D0D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D0D0D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D0D0D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8387333" y="5264658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399"/>
                </a:moveTo>
                <a:lnTo>
                  <a:pt x="0" y="0"/>
                </a:lnTo>
              </a:path>
            </a:pathLst>
          </a:custGeom>
          <a:ln w="19812">
            <a:solidFill>
              <a:srgbClr val="1382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5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52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6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4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762" y="82676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812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3172" y="545338"/>
            <a:ext cx="9985654" cy="139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D0D0D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7147" y="2114524"/>
            <a:ext cx="10077704" cy="446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18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ocs/index.php/FLAIRS/FLAIRS18/paper/viewFile/17682/16870" TargetMode="External"/><Relationship Id="rId2" Type="http://schemas.openxmlformats.org/officeDocument/2006/relationships/hyperlink" Target="https://www.irjet.net/archives/V7/i2/IRJET-V7I2539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indawi.com/journals/cin/2016/3289801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manticscholar.org/paper/33267246b3a4ae75c716714d4fa6ac15b324e5fb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381000"/>
            <a:ext cx="11506200" cy="134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ctr">
              <a:lnSpc>
                <a:spcPts val="5400"/>
              </a:lnSpc>
              <a:spcBef>
                <a:spcPts val="100"/>
              </a:spcBef>
            </a:pPr>
            <a:r>
              <a:rPr lang="en-US" sz="44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Deep Learning for Leaf Disease Detection using  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67200" y="3505200"/>
            <a:ext cx="7848600" cy="2012473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ct val="104800"/>
              </a:lnSpc>
              <a:spcBef>
                <a:spcPts val="204"/>
              </a:spcBef>
            </a:pP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K LAKSHMI SAI SURYA KAUSHIK</a:t>
            </a: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(</a:t>
            </a: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1602-17-735-</a:t>
            </a: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0</a:t>
            </a: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78</a:t>
            </a: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)  </a:t>
            </a:r>
            <a:endParaRPr lang="en-US" sz="2400" spc="-5" dirty="0">
              <a:solidFill>
                <a:srgbClr val="0D0D0D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4800"/>
              </a:lnSpc>
              <a:spcBef>
                <a:spcPts val="204"/>
              </a:spcBef>
            </a:pP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B RAVI</a:t>
            </a: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KISHORE REDDY</a:t>
            </a: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(</a:t>
            </a: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1602-17-735-</a:t>
            </a: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0</a:t>
            </a: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92</a:t>
            </a: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)</a:t>
            </a:r>
            <a:endParaRPr sz="2400" dirty="0">
              <a:latin typeface="Lucida Sans Unicode"/>
              <a:cs typeface="Lucida Sans Unicode"/>
            </a:endParaRPr>
          </a:p>
          <a:p>
            <a:pPr marL="12700" marR="1322070">
              <a:lnSpc>
                <a:spcPct val="100000"/>
              </a:lnSpc>
              <a:spcBef>
                <a:spcPts val="204"/>
              </a:spcBef>
            </a:pP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VIDYA SAGAR</a:t>
            </a: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(</a:t>
            </a: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1602-17-735-</a:t>
            </a:r>
            <a:r>
              <a:rPr lang="en-US" sz="2400" spc="5" dirty="0">
                <a:solidFill>
                  <a:srgbClr val="0D0D0D"/>
                </a:solidFill>
                <a:latin typeface="Lucida Sans Unicode"/>
                <a:cs typeface="Lucida Sans Unicode"/>
              </a:rPr>
              <a:t>116</a:t>
            </a: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)</a:t>
            </a:r>
            <a:endParaRPr lang="en-US" sz="2400" spc="-5" dirty="0">
              <a:solidFill>
                <a:srgbClr val="0D0D0D"/>
              </a:solidFill>
              <a:latin typeface="Lucida Sans Unicode"/>
              <a:cs typeface="Lucida Sans Unicode"/>
            </a:endParaRPr>
          </a:p>
          <a:p>
            <a:pPr marL="12700" marR="1322070">
              <a:lnSpc>
                <a:spcPct val="100000"/>
              </a:lnSpc>
              <a:spcBef>
                <a:spcPts val="204"/>
              </a:spcBef>
            </a:pPr>
            <a:endParaRPr lang="en-US" sz="2400" spc="-5" dirty="0">
              <a:solidFill>
                <a:srgbClr val="0D0D0D"/>
              </a:solidFill>
              <a:latin typeface="Lucida Sans Unicode"/>
              <a:cs typeface="Lucida Sans Unicode"/>
            </a:endParaRPr>
          </a:p>
          <a:p>
            <a:pPr marL="12700" marR="1322070">
              <a:lnSpc>
                <a:spcPct val="100000"/>
              </a:lnSpc>
              <a:spcBef>
                <a:spcPts val="204"/>
              </a:spcBef>
            </a:pPr>
            <a:r>
              <a:rPr lang="en-US"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Batch No.7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F154B-606C-40D1-93A9-34B2B4444DC3}"/>
              </a:ext>
            </a:extLst>
          </p:cNvPr>
          <p:cNvSpPr txBox="1"/>
          <p:nvPr/>
        </p:nvSpPr>
        <p:spPr>
          <a:xfrm>
            <a:off x="342900" y="3043712"/>
            <a:ext cx="431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Mentor:  R. Goutham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E3DA8E-9223-4286-BAF6-8166E1E4E83A}"/>
              </a:ext>
            </a:extLst>
          </p:cNvPr>
          <p:cNvPicPr/>
          <p:nvPr/>
        </p:nvPicPr>
        <p:blipFill rotWithShape="1">
          <a:blip r:embed="rId2"/>
          <a:srcRect l="3148" t="25071" r="3030" b="8622"/>
          <a:stretch/>
        </p:blipFill>
        <p:spPr bwMode="auto">
          <a:xfrm>
            <a:off x="0" y="76200"/>
            <a:ext cx="12268200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EA190-51A8-4852-B1EE-0EBBB27C4C1E}"/>
              </a:ext>
            </a:extLst>
          </p:cNvPr>
          <p:cNvPicPr/>
          <p:nvPr/>
        </p:nvPicPr>
        <p:blipFill rotWithShape="1">
          <a:blip r:embed="rId3"/>
          <a:srcRect l="12425" t="-377" b="51668"/>
          <a:stretch/>
        </p:blipFill>
        <p:spPr bwMode="auto">
          <a:xfrm>
            <a:off x="0" y="4114800"/>
            <a:ext cx="1013460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730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1161-D910-4F91-B00E-96BF787A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72" y="838200"/>
            <a:ext cx="9985654" cy="769441"/>
          </a:xfrm>
        </p:spPr>
        <p:txBody>
          <a:bodyPr/>
          <a:lstStyle/>
          <a:p>
            <a:r>
              <a:rPr lang="en-US" dirty="0"/>
              <a:t> CODE TO </a:t>
            </a:r>
            <a:r>
              <a:rPr lang="en-US"/>
              <a:t>BUILD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EDE2E-06E5-422D-9235-73C5FDD27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147" y="1752600"/>
            <a:ext cx="10077704" cy="4708981"/>
          </a:xfrm>
        </p:spPr>
        <p:txBody>
          <a:bodyPr/>
          <a:lstStyle/>
          <a:p>
            <a:r>
              <a:rPr lang="en-US" dirty="0"/>
              <a:t>Trained the model based on data(strongly labelled images) collected from Plant Village Dataset In Kaggle.</a:t>
            </a:r>
          </a:p>
          <a:p>
            <a:endParaRPr lang="en-US" dirty="0"/>
          </a:p>
          <a:p>
            <a:r>
              <a:rPr lang="en-US" dirty="0"/>
              <a:t>//after image preprocessing</a:t>
            </a:r>
          </a:p>
          <a:p>
            <a:r>
              <a:rPr lang="en-US" dirty="0" err="1"/>
              <a:t>label_binarizer</a:t>
            </a:r>
            <a:r>
              <a:rPr lang="en-US" dirty="0"/>
              <a:t> = </a:t>
            </a:r>
            <a:r>
              <a:rPr lang="en-US" dirty="0" err="1"/>
              <a:t>LabelBinarizer</a:t>
            </a:r>
            <a:r>
              <a:rPr lang="en-US" dirty="0"/>
              <a:t>()</a:t>
            </a:r>
          </a:p>
          <a:p>
            <a:r>
              <a:rPr lang="en-US" dirty="0" err="1"/>
              <a:t>image_labels</a:t>
            </a:r>
            <a:r>
              <a:rPr lang="en-US" dirty="0"/>
              <a:t> = </a:t>
            </a:r>
            <a:r>
              <a:rPr lang="en-US" dirty="0" err="1"/>
              <a:t>label_binarizer.fit_transform</a:t>
            </a:r>
            <a:r>
              <a:rPr lang="en-US" dirty="0"/>
              <a:t>(</a:t>
            </a:r>
            <a:r>
              <a:rPr lang="en-US" dirty="0" err="1"/>
              <a:t>label_list</a:t>
            </a:r>
            <a:r>
              <a:rPr lang="en-US" dirty="0"/>
              <a:t>)</a:t>
            </a:r>
          </a:p>
          <a:p>
            <a:r>
              <a:rPr lang="en-US" dirty="0" err="1"/>
              <a:t>pickle.dump</a:t>
            </a:r>
            <a:r>
              <a:rPr lang="en-US" dirty="0"/>
              <a:t>(</a:t>
            </a:r>
            <a:r>
              <a:rPr lang="en-US" dirty="0" err="1"/>
              <a:t>label_binarizer,open</a:t>
            </a:r>
            <a:r>
              <a:rPr lang="en-US" dirty="0"/>
              <a:t>('</a:t>
            </a:r>
            <a:r>
              <a:rPr lang="en-US" dirty="0" err="1"/>
              <a:t>label_transform.pkl</a:t>
            </a:r>
            <a:r>
              <a:rPr lang="en-US" dirty="0"/>
              <a:t>', '</a:t>
            </a:r>
            <a:r>
              <a:rPr lang="en-US" dirty="0" err="1"/>
              <a:t>wb</a:t>
            </a:r>
            <a:r>
              <a:rPr lang="en-US" dirty="0"/>
              <a:t>'))</a:t>
            </a:r>
          </a:p>
          <a:p>
            <a:r>
              <a:rPr lang="en-US" dirty="0" err="1"/>
              <a:t>n_classes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label_binarizer.classes</a:t>
            </a:r>
            <a:r>
              <a:rPr lang="en-US" dirty="0"/>
              <a:t>_)</a:t>
            </a:r>
          </a:p>
          <a:p>
            <a:endParaRPr lang="en-US" dirty="0"/>
          </a:p>
          <a:p>
            <a:r>
              <a:rPr lang="en-US" dirty="0"/>
              <a:t>//split dataset</a:t>
            </a:r>
          </a:p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</a:t>
            </a:r>
            <a:r>
              <a:rPr lang="en-US" dirty="0" err="1"/>
              <a:t>np_image_list</a:t>
            </a:r>
            <a:r>
              <a:rPr lang="en-US" dirty="0"/>
              <a:t>, </a:t>
            </a:r>
            <a:r>
              <a:rPr lang="en-US" dirty="0" err="1"/>
              <a:t>image_labels</a:t>
            </a:r>
            <a:r>
              <a:rPr lang="en-US" dirty="0"/>
              <a:t>, </a:t>
            </a:r>
            <a:r>
              <a:rPr lang="en-US" dirty="0" err="1"/>
              <a:t>test_size</a:t>
            </a:r>
            <a:r>
              <a:rPr lang="en-US" dirty="0"/>
              <a:t>=0.2, </a:t>
            </a:r>
            <a:r>
              <a:rPr lang="en-US" dirty="0" err="1"/>
              <a:t>random_state</a:t>
            </a:r>
            <a:r>
              <a:rPr lang="en-US" dirty="0"/>
              <a:t> = 42)</a:t>
            </a:r>
          </a:p>
          <a:p>
            <a:endParaRPr lang="en-US" dirty="0"/>
          </a:p>
          <a:p>
            <a:r>
              <a:rPr lang="en-US" dirty="0" err="1"/>
              <a:t>aug</a:t>
            </a:r>
            <a:r>
              <a:rPr lang="en-US" dirty="0"/>
              <a:t> = </a:t>
            </a:r>
            <a:r>
              <a:rPr lang="en-US" dirty="0" err="1"/>
              <a:t>ImageDataGenerator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rotation_range</a:t>
            </a:r>
            <a:r>
              <a:rPr lang="en-US" dirty="0"/>
              <a:t>=25, </a:t>
            </a:r>
            <a:r>
              <a:rPr lang="en-US" dirty="0" err="1"/>
              <a:t>width_shift_range</a:t>
            </a:r>
            <a:r>
              <a:rPr lang="en-US" dirty="0"/>
              <a:t>=0.1,</a:t>
            </a:r>
          </a:p>
          <a:p>
            <a:r>
              <a:rPr lang="en-US" dirty="0"/>
              <a:t>    </a:t>
            </a:r>
            <a:r>
              <a:rPr lang="en-US" dirty="0" err="1"/>
              <a:t>height_shift_range</a:t>
            </a:r>
            <a:r>
              <a:rPr lang="en-US" dirty="0"/>
              <a:t>=0.1, </a:t>
            </a:r>
            <a:r>
              <a:rPr lang="en-US" dirty="0" err="1"/>
              <a:t>shear_range</a:t>
            </a:r>
            <a:r>
              <a:rPr lang="en-US" dirty="0"/>
              <a:t>=0.2, </a:t>
            </a:r>
          </a:p>
          <a:p>
            <a:r>
              <a:rPr lang="en-US" dirty="0"/>
              <a:t>    </a:t>
            </a:r>
            <a:r>
              <a:rPr lang="en-US" dirty="0" err="1"/>
              <a:t>zoom_range</a:t>
            </a:r>
            <a:r>
              <a:rPr lang="en-US" dirty="0"/>
              <a:t>=0.2,horizontal_flip=True, </a:t>
            </a:r>
          </a:p>
          <a:p>
            <a:r>
              <a:rPr lang="en-US" dirty="0"/>
              <a:t>    </a:t>
            </a:r>
            <a:r>
              <a:rPr lang="en-US" dirty="0" err="1"/>
              <a:t>fill_mode</a:t>
            </a:r>
            <a:r>
              <a:rPr lang="en-US" dirty="0"/>
              <a:t>="nearest")</a:t>
            </a:r>
          </a:p>
        </p:txBody>
      </p:sp>
    </p:spTree>
    <p:extLst>
      <p:ext uri="{BB962C8B-B14F-4D97-AF65-F5344CB8AC3E}">
        <p14:creationId xmlns:p14="http://schemas.microsoft.com/office/powerpoint/2010/main" val="60017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BF78F-C9BC-4EDB-B704-B8308C797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81000"/>
            <a:ext cx="5486400" cy="6247864"/>
          </a:xfrm>
        </p:spPr>
        <p:txBody>
          <a:bodyPr/>
          <a:lstStyle/>
          <a:p>
            <a:r>
              <a:rPr lang="en-US" sz="1400" dirty="0"/>
              <a:t>model = Sequential(); </a:t>
            </a:r>
            <a:r>
              <a:rPr lang="en-US" sz="1400" dirty="0" err="1"/>
              <a:t>inputShape</a:t>
            </a:r>
            <a:r>
              <a:rPr lang="en-US" sz="1400" dirty="0"/>
              <a:t> = (height, width, depth) 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(Conv2D(32, (3, 3), padding="same",</a:t>
            </a:r>
            <a:r>
              <a:rPr lang="en-US" sz="1400" dirty="0" err="1"/>
              <a:t>input_shape</a:t>
            </a:r>
            <a:r>
              <a:rPr lang="en-US" sz="1400" dirty="0"/>
              <a:t>=</a:t>
            </a:r>
            <a:r>
              <a:rPr lang="en-US" sz="1400" dirty="0" err="1"/>
              <a:t>inputShape</a:t>
            </a:r>
            <a:r>
              <a:rPr lang="en-US" sz="1400" dirty="0"/>
              <a:t>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(Activation("</a:t>
            </a:r>
            <a:r>
              <a:rPr lang="en-US" sz="1400" dirty="0" err="1"/>
              <a:t>relu</a:t>
            </a:r>
            <a:r>
              <a:rPr lang="en-US" sz="1400" dirty="0"/>
              <a:t>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BatchNormalization</a:t>
            </a:r>
            <a:r>
              <a:rPr lang="en-US" sz="1400" dirty="0"/>
              <a:t>(axis=</a:t>
            </a:r>
            <a:r>
              <a:rPr lang="en-US" sz="1400" dirty="0" err="1"/>
              <a:t>chanDim</a:t>
            </a:r>
            <a:r>
              <a:rPr lang="en-US" sz="1400" dirty="0"/>
              <a:t>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(MaxPooling2D(</a:t>
            </a:r>
            <a:r>
              <a:rPr lang="en-US" sz="1400" dirty="0" err="1"/>
              <a:t>pool_size</a:t>
            </a:r>
            <a:r>
              <a:rPr lang="en-US" sz="1400" dirty="0"/>
              <a:t>=(3, 3)))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(Dropout(0.25))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(Conv2D(64, (3, 3), padding="same"))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(Activation("</a:t>
            </a:r>
            <a:r>
              <a:rPr lang="en-US" sz="1400" dirty="0" err="1"/>
              <a:t>relu</a:t>
            </a:r>
            <a:r>
              <a:rPr lang="en-US" sz="1400" dirty="0"/>
              <a:t>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BatchNormalization</a:t>
            </a:r>
            <a:r>
              <a:rPr lang="en-US" sz="1400" dirty="0"/>
              <a:t>(axis=</a:t>
            </a:r>
            <a:r>
              <a:rPr lang="en-US" sz="1400" dirty="0" err="1"/>
              <a:t>chanDim</a:t>
            </a:r>
            <a:r>
              <a:rPr lang="en-US" sz="1400" dirty="0"/>
              <a:t>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(Conv2D(64, (3, 3), padding="same"))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(Activation("</a:t>
            </a:r>
            <a:r>
              <a:rPr lang="en-US" sz="1400" dirty="0" err="1"/>
              <a:t>relu</a:t>
            </a:r>
            <a:r>
              <a:rPr lang="en-US" sz="1400" dirty="0"/>
              <a:t>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BatchNormalization</a:t>
            </a:r>
            <a:r>
              <a:rPr lang="en-US" sz="1400" dirty="0"/>
              <a:t>(axis=</a:t>
            </a:r>
            <a:r>
              <a:rPr lang="en-US" sz="1400" dirty="0" err="1"/>
              <a:t>chanDim</a:t>
            </a:r>
            <a:r>
              <a:rPr lang="en-US" sz="1400" dirty="0"/>
              <a:t>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(MaxPooling2D(</a:t>
            </a:r>
            <a:r>
              <a:rPr lang="en-US" sz="1400" dirty="0" err="1"/>
              <a:t>pool_size</a:t>
            </a:r>
            <a:r>
              <a:rPr lang="en-US" sz="1400" dirty="0"/>
              <a:t>=(2, 2)))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(Dropout(0.25))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(Conv2D(128, (3, 3), padding="same"))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(Activation("</a:t>
            </a:r>
            <a:r>
              <a:rPr lang="en-US" sz="1400" dirty="0" err="1"/>
              <a:t>relu</a:t>
            </a:r>
            <a:r>
              <a:rPr lang="en-US" sz="1400" dirty="0"/>
              <a:t>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BatchNormalization</a:t>
            </a:r>
            <a:r>
              <a:rPr lang="en-US" sz="1400" dirty="0"/>
              <a:t>(axis=</a:t>
            </a:r>
            <a:r>
              <a:rPr lang="en-US" sz="1400" dirty="0" err="1"/>
              <a:t>chanDim</a:t>
            </a:r>
            <a:r>
              <a:rPr lang="en-US" sz="1400" dirty="0"/>
              <a:t>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(Conv2D(128, (3, 3), padding="same"))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(Activation("</a:t>
            </a:r>
            <a:r>
              <a:rPr lang="en-US" sz="1400" dirty="0" err="1"/>
              <a:t>relu</a:t>
            </a:r>
            <a:r>
              <a:rPr lang="en-US" sz="1400" dirty="0"/>
              <a:t>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BatchNormalization</a:t>
            </a:r>
            <a:r>
              <a:rPr lang="en-US" sz="1400" dirty="0"/>
              <a:t>(axis=</a:t>
            </a:r>
            <a:r>
              <a:rPr lang="en-US" sz="1400" dirty="0" err="1"/>
              <a:t>chanDim</a:t>
            </a:r>
            <a:r>
              <a:rPr lang="en-US" sz="1400" dirty="0"/>
              <a:t>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(MaxPooling2D(</a:t>
            </a:r>
            <a:r>
              <a:rPr lang="en-US" sz="1400" dirty="0" err="1"/>
              <a:t>pool_size</a:t>
            </a:r>
            <a:r>
              <a:rPr lang="en-US" sz="1400" dirty="0"/>
              <a:t>=(2, 2)))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(Dropout(0.25))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(Flatten())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(Dense(1024))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(Activation("</a:t>
            </a:r>
            <a:r>
              <a:rPr lang="en-US" sz="1400" dirty="0" err="1"/>
              <a:t>relu</a:t>
            </a:r>
            <a:r>
              <a:rPr lang="en-US" sz="1400" dirty="0"/>
              <a:t>"))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</a:t>
            </a:r>
            <a:r>
              <a:rPr lang="en-US" sz="1400" dirty="0" err="1"/>
              <a:t>BatchNormalization</a:t>
            </a:r>
            <a:r>
              <a:rPr lang="en-US" sz="1400" dirty="0"/>
              <a:t>())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(Dropout(0.5))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(Dense(</a:t>
            </a:r>
            <a:r>
              <a:rPr lang="en-US" sz="1400" dirty="0" err="1"/>
              <a:t>n_classes</a:t>
            </a:r>
            <a:r>
              <a:rPr lang="en-US" sz="1400" dirty="0"/>
              <a:t>))</a:t>
            </a:r>
          </a:p>
          <a:p>
            <a:r>
              <a:rPr lang="en-US" sz="1400" dirty="0" err="1"/>
              <a:t>model.add</a:t>
            </a:r>
            <a:r>
              <a:rPr lang="en-US" sz="1400" dirty="0"/>
              <a:t>(Activation("</a:t>
            </a:r>
            <a:r>
              <a:rPr lang="en-US" sz="1400" dirty="0" err="1"/>
              <a:t>softmax</a:t>
            </a:r>
            <a:r>
              <a:rPr lang="en-US" sz="1400" dirty="0"/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449797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28A46D9F-8268-419A-8C29-80579A0D8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A123FA3A-56B1-4E37-BC86-F6A2FA86DC86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0"/>
            <a:ext cx="5510213" cy="6908800"/>
            <a:chOff x="0" y="0"/>
            <a:chExt cx="8090" cy="10579"/>
          </a:xfrm>
        </p:grpSpPr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D0881705-2F0A-4095-82F6-B8140CAA0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90" cy="9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C4D5112-D089-4808-AB4F-9F1696A7B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" y="8400"/>
              <a:ext cx="8013" cy="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6802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3.png">
            <a:extLst>
              <a:ext uri="{FF2B5EF4-FFF2-40B4-BE49-F238E27FC236}">
                <a16:creationId xmlns:a16="http://schemas.microsoft.com/office/drawing/2014/main" id="{ADA58973-00CA-4605-BA22-EC2755F43C20}"/>
              </a:ext>
            </a:extLst>
          </p:cNvPr>
          <p:cNvPicPr/>
          <p:nvPr/>
        </p:nvPicPr>
        <p:blipFill rotWithShape="1">
          <a:blip r:embed="rId2" cstate="print"/>
          <a:srcRect b="35261"/>
          <a:stretch/>
        </p:blipFill>
        <p:spPr>
          <a:xfrm>
            <a:off x="533400" y="304800"/>
            <a:ext cx="2548890" cy="5715000"/>
          </a:xfrm>
          <a:prstGeom prst="rect">
            <a:avLst/>
          </a:prstGeom>
        </p:spPr>
      </p:pic>
      <p:pic>
        <p:nvPicPr>
          <p:cNvPr id="5" name="image13.png">
            <a:extLst>
              <a:ext uri="{FF2B5EF4-FFF2-40B4-BE49-F238E27FC236}">
                <a16:creationId xmlns:a16="http://schemas.microsoft.com/office/drawing/2014/main" id="{43CDBCB3-BBCB-491A-ABE6-1EFB8C7DAA28}"/>
              </a:ext>
            </a:extLst>
          </p:cNvPr>
          <p:cNvPicPr/>
          <p:nvPr/>
        </p:nvPicPr>
        <p:blipFill rotWithShape="1">
          <a:blip r:embed="rId2" cstate="print"/>
          <a:srcRect t="63013"/>
          <a:stretch/>
        </p:blipFill>
        <p:spPr>
          <a:xfrm>
            <a:off x="3666963" y="283723"/>
            <a:ext cx="2548890" cy="3265170"/>
          </a:xfrm>
          <a:prstGeom prst="rect">
            <a:avLst/>
          </a:prstGeom>
        </p:spPr>
      </p:pic>
      <p:pic>
        <p:nvPicPr>
          <p:cNvPr id="6" name="image14.png">
            <a:extLst>
              <a:ext uri="{FF2B5EF4-FFF2-40B4-BE49-F238E27FC236}">
                <a16:creationId xmlns:a16="http://schemas.microsoft.com/office/drawing/2014/main" id="{6039C33F-263C-4DF1-85F2-87B9CD5D15A3}"/>
              </a:ext>
            </a:extLst>
          </p:cNvPr>
          <p:cNvPicPr/>
          <p:nvPr/>
        </p:nvPicPr>
        <p:blipFill rotWithShape="1">
          <a:blip r:embed="rId3" cstate="print"/>
          <a:srcRect l="897" t="-1384" r="-897" b="68988"/>
          <a:stretch/>
        </p:blipFill>
        <p:spPr>
          <a:xfrm>
            <a:off x="3745149" y="3441970"/>
            <a:ext cx="2459355" cy="2865606"/>
          </a:xfrm>
          <a:prstGeom prst="rect">
            <a:avLst/>
          </a:prstGeom>
        </p:spPr>
      </p:pic>
      <p:pic>
        <p:nvPicPr>
          <p:cNvPr id="7" name="image14.png">
            <a:extLst>
              <a:ext uri="{FF2B5EF4-FFF2-40B4-BE49-F238E27FC236}">
                <a16:creationId xmlns:a16="http://schemas.microsoft.com/office/drawing/2014/main" id="{CC81AF14-B5BF-480A-AAF5-64D04BD96EDD}"/>
              </a:ext>
            </a:extLst>
          </p:cNvPr>
          <p:cNvPicPr/>
          <p:nvPr/>
        </p:nvPicPr>
        <p:blipFill rotWithShape="1">
          <a:blip r:embed="rId3" cstate="print"/>
          <a:srcRect t="32771"/>
          <a:stretch/>
        </p:blipFill>
        <p:spPr>
          <a:xfrm>
            <a:off x="7848600" y="244731"/>
            <a:ext cx="2459355" cy="594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2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71F45E-382D-42EA-8D76-58C13D53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73" y="838200"/>
            <a:ext cx="9985654" cy="769441"/>
          </a:xfrm>
        </p:spPr>
        <p:txBody>
          <a:bodyPr/>
          <a:lstStyle/>
          <a:p>
            <a:r>
              <a:rPr lang="en-US" dirty="0"/>
              <a:t>GUI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454D2B-F2DE-4806-B39B-71BFBEECEE96}"/>
              </a:ext>
            </a:extLst>
          </p:cNvPr>
          <p:cNvSpPr txBox="1">
            <a:spLocks/>
          </p:cNvSpPr>
          <p:nvPr/>
        </p:nvSpPr>
        <p:spPr>
          <a:xfrm>
            <a:off x="762000" y="1981200"/>
            <a:ext cx="5334000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D0D0D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def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convert_image_to_array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image_dir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try: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image = cv2.imread(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image_dir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if image is not None: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    image = cv2.resize(image, DEFAULT_IMAGE_SIZE)   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    return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img_to_array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(image)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else: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    return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([])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except Exception as e: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print(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f"Error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: {e}")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return None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def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predict_disease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image_path,model,image_labels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image_array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convert_image_to_array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np_image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image_array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=np.float16) / 225.0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np_image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np.expand_dims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(np_image,0)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plt.imshow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plt.imread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print("kk6")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result = 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model.predict_classes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np_image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print((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image_labels.classes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_[result][0]))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print("Probability of Prediction:"+str(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np.max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(result)))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print("kk7")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return 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image_labels.classes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_[result][0])</a:t>
            </a:r>
          </a:p>
          <a:p>
            <a:endParaRPr lang="en-US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9041FE-E4AB-4C66-A7B7-5BA220485EFC}"/>
              </a:ext>
            </a:extLst>
          </p:cNvPr>
          <p:cNvSpPr txBox="1">
            <a:spLocks/>
          </p:cNvSpPr>
          <p:nvPr/>
        </p:nvSpPr>
        <p:spPr>
          <a:xfrm>
            <a:off x="6400800" y="1371600"/>
            <a:ext cx="4956454" cy="4909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D0D0D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@app.route('/', methods=['GET'])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def index():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# Main page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return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('index.html')</a:t>
            </a:r>
          </a:p>
          <a:p>
            <a:b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@app.route('/predict', methods=['GET', 'POST'])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def upload():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if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== 'POST':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# Get the file from post request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f =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['file']</a:t>
            </a:r>
          </a:p>
          <a:p>
            <a:b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# Save the file to ./uploads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basepath =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os.path.dirname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(__file__)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    basepath, 'uploads',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secure_filename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f.filename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f.save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filename = '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cnn_model.pkl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model =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pickle.load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(open(filename, '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'))</a:t>
            </a:r>
          </a:p>
          <a:p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filename = '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label_transform.pkl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image_labels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pickle.load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(open(filename, '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'))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return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predict_disease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file_path,model,image_labels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return None</a:t>
            </a:r>
          </a:p>
          <a:p>
            <a:b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 __name__ == '__main__':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app.run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(port=5000, debug=True)</a:t>
            </a:r>
            <a:endParaRPr lang="en-US" sz="1100" kern="0" dirty="0"/>
          </a:p>
        </p:txBody>
      </p:sp>
    </p:spTree>
    <p:extLst>
      <p:ext uri="{BB962C8B-B14F-4D97-AF65-F5344CB8AC3E}">
        <p14:creationId xmlns:p14="http://schemas.microsoft.com/office/powerpoint/2010/main" val="123334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42816-22A9-4943-BB70-5A5DF68C63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11963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9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31D9D6-3E7B-4612-8C5C-BFFEE8031E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28" y="152400"/>
            <a:ext cx="12029872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D503-0F92-48E3-B0B1-AA7B0235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72" y="838200"/>
            <a:ext cx="9985654" cy="769441"/>
          </a:xfrm>
        </p:spPr>
        <p:txBody>
          <a:bodyPr/>
          <a:lstStyle/>
          <a:p>
            <a:r>
              <a:rPr lang="en-US" dirty="0"/>
              <a:t>RESULTS AND OBSERVATIONS</a:t>
            </a: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0A3194E0-D3B7-4AB7-B477-444C5C460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7274" y="1981200"/>
            <a:ext cx="10077450" cy="36726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l">
              <a:lnSpc>
                <a:spcPct val="115500"/>
              </a:lnSpc>
              <a:spcBef>
                <a:spcPts val="95"/>
              </a:spcBef>
            </a:pPr>
            <a:r>
              <a:rPr lang="en-US" sz="2000" dirty="0">
                <a:latin typeface="Lucida Sans Unicode"/>
                <a:cs typeface="Lucida Sans Unicode"/>
              </a:rPr>
              <a:t>The goal is to high accuracy with less computational resource</a:t>
            </a:r>
          </a:p>
          <a:p>
            <a:pPr marL="12700" marR="5080" indent="1270" algn="l">
              <a:lnSpc>
                <a:spcPct val="115500"/>
              </a:lnSpc>
              <a:spcBef>
                <a:spcPts val="95"/>
              </a:spcBef>
            </a:pPr>
            <a:endParaRPr lang="en-US" sz="2000" dirty="0">
              <a:latin typeface="Lucida Sans Unicode"/>
              <a:cs typeface="Lucida Sans Unicode"/>
            </a:endParaRPr>
          </a:p>
          <a:p>
            <a:pPr marL="12700" marR="5080" indent="1270" algn="l">
              <a:lnSpc>
                <a:spcPct val="115500"/>
              </a:lnSpc>
              <a:spcBef>
                <a:spcPts val="95"/>
              </a:spcBef>
            </a:pPr>
            <a:r>
              <a:rPr lang="en-US" sz="2000" dirty="0">
                <a:latin typeface="Lucida Sans Unicode"/>
                <a:cs typeface="Lucida Sans Unicode"/>
              </a:rPr>
              <a:t>Made changes to improve the overall accuracy</a:t>
            </a:r>
          </a:p>
          <a:p>
            <a:pPr marL="12700" marR="5080" indent="1270" algn="l">
              <a:lnSpc>
                <a:spcPct val="115500"/>
              </a:lnSpc>
              <a:spcBef>
                <a:spcPts val="95"/>
              </a:spcBef>
            </a:pPr>
            <a:endParaRPr lang="en-US" sz="2000" dirty="0">
              <a:latin typeface="Lucida Sans Unicode"/>
              <a:cs typeface="Lucida Sans Unicode"/>
            </a:endParaRPr>
          </a:p>
          <a:p>
            <a:pPr marL="12700" marR="5080" indent="1270" algn="l">
              <a:lnSpc>
                <a:spcPct val="115500"/>
              </a:lnSpc>
              <a:spcBef>
                <a:spcPts val="95"/>
              </a:spcBef>
            </a:pPr>
            <a:r>
              <a:rPr lang="en-US" sz="2000" dirty="0">
                <a:latin typeface="Lucida Sans Unicode"/>
                <a:cs typeface="Lucida Sans Unicode"/>
              </a:rPr>
              <a:t>Reduced the negative results and Observe the affect of outliers and weakly labelled input on the overall result</a:t>
            </a:r>
          </a:p>
          <a:p>
            <a:pPr marL="12700" marR="5080" indent="1270" algn="l">
              <a:lnSpc>
                <a:spcPct val="115500"/>
              </a:lnSpc>
              <a:spcBef>
                <a:spcPts val="95"/>
              </a:spcBef>
            </a:pPr>
            <a:endParaRPr lang="en-US" sz="2000" dirty="0">
              <a:latin typeface="Lucida Sans Unicode"/>
              <a:cs typeface="Lucida Sans Unicode"/>
            </a:endParaRPr>
          </a:p>
          <a:p>
            <a:pPr marL="12700" marR="5080" indent="1270" algn="l">
              <a:lnSpc>
                <a:spcPct val="115500"/>
              </a:lnSpc>
              <a:spcBef>
                <a:spcPts val="95"/>
              </a:spcBef>
            </a:pPr>
            <a:r>
              <a:rPr lang="en-US" sz="2000" dirty="0">
                <a:latin typeface="Lucida Sans Unicode"/>
                <a:cs typeface="Lucida Sans Unicode"/>
              </a:rPr>
              <a:t>Increased the Epochs to avoid underfitting and improve performance(Accuracy)</a:t>
            </a:r>
          </a:p>
          <a:p>
            <a:pPr marL="12700" marR="5080" indent="1270" algn="l">
              <a:lnSpc>
                <a:spcPct val="115500"/>
              </a:lnSpc>
              <a:spcBef>
                <a:spcPts val="95"/>
              </a:spcBef>
            </a:pPr>
            <a:endParaRPr lang="en-US" sz="2000" dirty="0">
              <a:latin typeface="Lucida Sans Unicode"/>
              <a:cs typeface="Lucida Sans Unicode"/>
            </a:endParaRPr>
          </a:p>
          <a:p>
            <a:pPr marL="12700" marR="5080" indent="1270" algn="l">
              <a:lnSpc>
                <a:spcPct val="115500"/>
              </a:lnSpc>
              <a:spcBef>
                <a:spcPts val="95"/>
              </a:spcBef>
            </a:pPr>
            <a:r>
              <a:rPr lang="en-US" sz="2000" dirty="0">
                <a:latin typeface="Lucida Sans Unicode"/>
                <a:cs typeface="Lucida Sans Unicode"/>
              </a:rPr>
              <a:t>Not affected due to lighting conditions when image is taken</a:t>
            </a:r>
          </a:p>
        </p:txBody>
      </p:sp>
    </p:spTree>
    <p:extLst>
      <p:ext uri="{BB962C8B-B14F-4D97-AF65-F5344CB8AC3E}">
        <p14:creationId xmlns:p14="http://schemas.microsoft.com/office/powerpoint/2010/main" val="5073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97C2-B3EA-478A-8D33-65B34718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72" y="838200"/>
            <a:ext cx="9985654" cy="769441"/>
          </a:xfrm>
        </p:spPr>
        <p:txBody>
          <a:bodyPr/>
          <a:lstStyle/>
          <a:p>
            <a:r>
              <a:rPr lang="en-US" dirty="0"/>
              <a:t>RESULT AFTER TRAINING(2 Epochs)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BC3EA-DD4A-45C7-8FD3-3CA95C73D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133600"/>
            <a:ext cx="4763585" cy="335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EF94C-0187-4142-A572-A96E42ED5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8" y="1981200"/>
            <a:ext cx="4928723" cy="33535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A391F1C-4DF7-4ED3-BA05-C06DC32D507E}"/>
              </a:ext>
            </a:extLst>
          </p:cNvPr>
          <p:cNvSpPr txBox="1">
            <a:spLocks/>
          </p:cNvSpPr>
          <p:nvPr/>
        </p:nvSpPr>
        <p:spPr>
          <a:xfrm>
            <a:off x="2286000" y="5643791"/>
            <a:ext cx="9985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D0D0D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2400" kern="0" dirty="0"/>
              <a:t>Trained the model for lesser iterations to obtain a sample result</a:t>
            </a:r>
          </a:p>
        </p:txBody>
      </p:sp>
    </p:spTree>
    <p:extLst>
      <p:ext uri="{BB962C8B-B14F-4D97-AF65-F5344CB8AC3E}">
        <p14:creationId xmlns:p14="http://schemas.microsoft.com/office/powerpoint/2010/main" val="348944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9107628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AIM and Specifications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4126" y="2057400"/>
            <a:ext cx="10329673" cy="4571999"/>
            <a:chOff x="1024127" y="2653283"/>
            <a:chExt cx="9720580" cy="3289300"/>
          </a:xfrm>
        </p:grpSpPr>
        <p:sp>
          <p:nvSpPr>
            <p:cNvPr id="4" name="object 4"/>
            <p:cNvSpPr/>
            <p:nvPr/>
          </p:nvSpPr>
          <p:spPr>
            <a:xfrm>
              <a:off x="1024127" y="2653283"/>
              <a:ext cx="9720580" cy="1623060"/>
            </a:xfrm>
            <a:custGeom>
              <a:avLst/>
              <a:gdLst/>
              <a:ahLst/>
              <a:cxnLst/>
              <a:rect l="l" t="t" r="r" b="b"/>
              <a:pathLst>
                <a:path w="9720580" h="1623060">
                  <a:moveTo>
                    <a:pt x="9449562" y="0"/>
                  </a:moveTo>
                  <a:lnTo>
                    <a:pt x="270509" y="0"/>
                  </a:lnTo>
                  <a:lnTo>
                    <a:pt x="221884" y="4359"/>
                  </a:lnTo>
                  <a:lnTo>
                    <a:pt x="176118" y="16929"/>
                  </a:lnTo>
                  <a:lnTo>
                    <a:pt x="133976" y="36942"/>
                  </a:lnTo>
                  <a:lnTo>
                    <a:pt x="96222" y="63635"/>
                  </a:lnTo>
                  <a:lnTo>
                    <a:pt x="63619" y="96243"/>
                  </a:lnTo>
                  <a:lnTo>
                    <a:pt x="36931" y="133999"/>
                  </a:lnTo>
                  <a:lnTo>
                    <a:pt x="16923" y="176139"/>
                  </a:lnTo>
                  <a:lnTo>
                    <a:pt x="4358" y="221897"/>
                  </a:lnTo>
                  <a:lnTo>
                    <a:pt x="0" y="270510"/>
                  </a:lnTo>
                  <a:lnTo>
                    <a:pt x="0" y="1352549"/>
                  </a:lnTo>
                  <a:lnTo>
                    <a:pt x="4358" y="1401162"/>
                  </a:lnTo>
                  <a:lnTo>
                    <a:pt x="16923" y="1446920"/>
                  </a:lnTo>
                  <a:lnTo>
                    <a:pt x="36931" y="1489060"/>
                  </a:lnTo>
                  <a:lnTo>
                    <a:pt x="63619" y="1526816"/>
                  </a:lnTo>
                  <a:lnTo>
                    <a:pt x="96222" y="1559424"/>
                  </a:lnTo>
                  <a:lnTo>
                    <a:pt x="133976" y="1586117"/>
                  </a:lnTo>
                  <a:lnTo>
                    <a:pt x="176118" y="1606130"/>
                  </a:lnTo>
                  <a:lnTo>
                    <a:pt x="221884" y="1618700"/>
                  </a:lnTo>
                  <a:lnTo>
                    <a:pt x="270509" y="1623059"/>
                  </a:lnTo>
                  <a:lnTo>
                    <a:pt x="9449562" y="1623059"/>
                  </a:lnTo>
                  <a:lnTo>
                    <a:pt x="9498174" y="1618700"/>
                  </a:lnTo>
                  <a:lnTo>
                    <a:pt x="9543932" y="1606130"/>
                  </a:lnTo>
                  <a:lnTo>
                    <a:pt x="9586072" y="1586117"/>
                  </a:lnTo>
                  <a:lnTo>
                    <a:pt x="9623828" y="1559424"/>
                  </a:lnTo>
                  <a:lnTo>
                    <a:pt x="9656436" y="1526816"/>
                  </a:lnTo>
                  <a:lnTo>
                    <a:pt x="9683129" y="1489060"/>
                  </a:lnTo>
                  <a:lnTo>
                    <a:pt x="9703142" y="1446920"/>
                  </a:lnTo>
                  <a:lnTo>
                    <a:pt x="9715712" y="1401162"/>
                  </a:lnTo>
                  <a:lnTo>
                    <a:pt x="9720072" y="1352549"/>
                  </a:lnTo>
                  <a:lnTo>
                    <a:pt x="9720072" y="270510"/>
                  </a:lnTo>
                  <a:lnTo>
                    <a:pt x="9715712" y="221897"/>
                  </a:lnTo>
                  <a:lnTo>
                    <a:pt x="9703142" y="176139"/>
                  </a:lnTo>
                  <a:lnTo>
                    <a:pt x="9683129" y="133999"/>
                  </a:lnTo>
                  <a:lnTo>
                    <a:pt x="9656436" y="96243"/>
                  </a:lnTo>
                  <a:lnTo>
                    <a:pt x="9623828" y="63635"/>
                  </a:lnTo>
                  <a:lnTo>
                    <a:pt x="9586072" y="36942"/>
                  </a:lnTo>
                  <a:lnTo>
                    <a:pt x="9543932" y="16929"/>
                  </a:lnTo>
                  <a:lnTo>
                    <a:pt x="9498174" y="4359"/>
                  </a:lnTo>
                  <a:lnTo>
                    <a:pt x="944956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024127" y="4319016"/>
              <a:ext cx="9720580" cy="1623060"/>
            </a:xfrm>
            <a:custGeom>
              <a:avLst/>
              <a:gdLst/>
              <a:ahLst/>
              <a:cxnLst/>
              <a:rect l="l" t="t" r="r" b="b"/>
              <a:pathLst>
                <a:path w="9720580" h="1623060">
                  <a:moveTo>
                    <a:pt x="9449562" y="0"/>
                  </a:moveTo>
                  <a:lnTo>
                    <a:pt x="270509" y="0"/>
                  </a:lnTo>
                  <a:lnTo>
                    <a:pt x="221884" y="4359"/>
                  </a:lnTo>
                  <a:lnTo>
                    <a:pt x="176118" y="16929"/>
                  </a:lnTo>
                  <a:lnTo>
                    <a:pt x="133976" y="36942"/>
                  </a:lnTo>
                  <a:lnTo>
                    <a:pt x="96222" y="63635"/>
                  </a:lnTo>
                  <a:lnTo>
                    <a:pt x="63619" y="96243"/>
                  </a:lnTo>
                  <a:lnTo>
                    <a:pt x="36931" y="133999"/>
                  </a:lnTo>
                  <a:lnTo>
                    <a:pt x="16923" y="176139"/>
                  </a:lnTo>
                  <a:lnTo>
                    <a:pt x="4358" y="221897"/>
                  </a:lnTo>
                  <a:lnTo>
                    <a:pt x="0" y="270509"/>
                  </a:lnTo>
                  <a:lnTo>
                    <a:pt x="0" y="1352549"/>
                  </a:lnTo>
                  <a:lnTo>
                    <a:pt x="4358" y="1401175"/>
                  </a:lnTo>
                  <a:lnTo>
                    <a:pt x="16923" y="1446941"/>
                  </a:lnTo>
                  <a:lnTo>
                    <a:pt x="36931" y="1489083"/>
                  </a:lnTo>
                  <a:lnTo>
                    <a:pt x="63619" y="1526837"/>
                  </a:lnTo>
                  <a:lnTo>
                    <a:pt x="96222" y="1559440"/>
                  </a:lnTo>
                  <a:lnTo>
                    <a:pt x="133976" y="1586128"/>
                  </a:lnTo>
                  <a:lnTo>
                    <a:pt x="176118" y="1606136"/>
                  </a:lnTo>
                  <a:lnTo>
                    <a:pt x="221884" y="1618701"/>
                  </a:lnTo>
                  <a:lnTo>
                    <a:pt x="270509" y="1623059"/>
                  </a:lnTo>
                  <a:lnTo>
                    <a:pt x="9449562" y="1623059"/>
                  </a:lnTo>
                  <a:lnTo>
                    <a:pt x="9498174" y="1618701"/>
                  </a:lnTo>
                  <a:lnTo>
                    <a:pt x="9543932" y="1606136"/>
                  </a:lnTo>
                  <a:lnTo>
                    <a:pt x="9586072" y="1586128"/>
                  </a:lnTo>
                  <a:lnTo>
                    <a:pt x="9623828" y="1559440"/>
                  </a:lnTo>
                  <a:lnTo>
                    <a:pt x="9656436" y="1526837"/>
                  </a:lnTo>
                  <a:lnTo>
                    <a:pt x="9683129" y="1489083"/>
                  </a:lnTo>
                  <a:lnTo>
                    <a:pt x="9703142" y="1446941"/>
                  </a:lnTo>
                  <a:lnTo>
                    <a:pt x="9715712" y="1401175"/>
                  </a:lnTo>
                  <a:lnTo>
                    <a:pt x="9720072" y="1352549"/>
                  </a:lnTo>
                  <a:lnTo>
                    <a:pt x="9720072" y="270509"/>
                  </a:lnTo>
                  <a:lnTo>
                    <a:pt x="9715712" y="221897"/>
                  </a:lnTo>
                  <a:lnTo>
                    <a:pt x="9703142" y="176139"/>
                  </a:lnTo>
                  <a:lnTo>
                    <a:pt x="9683129" y="133999"/>
                  </a:lnTo>
                  <a:lnTo>
                    <a:pt x="9656436" y="96243"/>
                  </a:lnTo>
                  <a:lnTo>
                    <a:pt x="9623828" y="63635"/>
                  </a:lnTo>
                  <a:lnTo>
                    <a:pt x="9586072" y="36942"/>
                  </a:lnTo>
                  <a:lnTo>
                    <a:pt x="9543932" y="16929"/>
                  </a:lnTo>
                  <a:lnTo>
                    <a:pt x="9498174" y="4359"/>
                  </a:lnTo>
                  <a:lnTo>
                    <a:pt x="944956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23388" y="2133600"/>
            <a:ext cx="10036814" cy="40761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just"/>
            <a:r>
              <a:rPr lang="en-US" sz="2400" b="1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Objective: 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To design a system for detection of crop diseases &amp;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o alert the farmers at the right time before the disease spreads over large area</a:t>
            </a: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Introduction</a:t>
            </a:r>
            <a:r>
              <a:rPr lang="en-US" sz="2400" b="1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: 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Farmers are unaware of non-native diseases. Consultation of experts for this might be time consuming &amp; costly. Also unnecessary use of pesticides might be dangerous.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We can minimize farmers effort and help him get high quality and more quantity yield by making use of Machine Learning.</a:t>
            </a:r>
            <a:endParaRPr lang="en-US" sz="2400" b="0" i="0" u="none" strike="noStrike" baseline="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sz="2400" b="1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Specification: 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There are two main characteristics of plant disease detection machine-learning methods that must be achieved, they are: speed and accuracy.</a:t>
            </a:r>
          </a:p>
          <a:p>
            <a:pPr algn="just"/>
            <a:r>
              <a:rPr lang="en-US" sz="2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</a:rPr>
              <a:t>There is need for developing technique such as automatic plant disease detection and classification using leaf image processing techniques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A3F3D3-AC78-474C-BC56-52360354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73" y="357346"/>
            <a:ext cx="9985654" cy="769441"/>
          </a:xfrm>
        </p:spPr>
        <p:txBody>
          <a:bodyPr/>
          <a:lstStyle/>
          <a:p>
            <a:r>
              <a:rPr lang="en-US" dirty="0"/>
              <a:t>RESULT AFTER TRAINING(25 Epochs)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DFAB3-3B52-42B7-9DC6-7C9D0D2178A2}"/>
              </a:ext>
            </a:extLst>
          </p:cNvPr>
          <p:cNvPicPr/>
          <p:nvPr/>
        </p:nvPicPr>
        <p:blipFill rotWithShape="1">
          <a:blip r:embed="rId2"/>
          <a:srcRect l="19582" t="32533" r="51748" b="21057"/>
          <a:stretch/>
        </p:blipFill>
        <p:spPr bwMode="auto">
          <a:xfrm>
            <a:off x="1103173" y="1600200"/>
            <a:ext cx="4541520" cy="4135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6093E7-C788-464E-A9D3-A6315231F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2213" y="2005766"/>
            <a:ext cx="5048504" cy="3323987"/>
          </a:xfrm>
        </p:spPr>
        <p:txBody>
          <a:bodyPr/>
          <a:lstStyle/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are 20639 images available for training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Images shape =  (2952, 256, 256, 3)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Labels shape =  (2952,)</a:t>
            </a: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x_train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shape =  (2361, 256, 256, 3)</a:t>
            </a: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y_train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shape =  (2361, 15)</a:t>
            </a: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x_test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shape =  (591, 256, 256, 3)</a:t>
            </a: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y_test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shape =  (591, 15)</a:t>
            </a: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 fontAlgn="base" latinLnBrk="1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71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9D5A49-4631-4460-99F3-8DDCFF9F47B2}"/>
              </a:ext>
            </a:extLst>
          </p:cNvPr>
          <p:cNvPicPr/>
          <p:nvPr/>
        </p:nvPicPr>
        <p:blipFill rotWithShape="1">
          <a:blip r:embed="rId2"/>
          <a:srcRect l="7048" t="10468" r="33575" b="18800"/>
          <a:stretch/>
        </p:blipFill>
        <p:spPr bwMode="auto">
          <a:xfrm>
            <a:off x="152400" y="152400"/>
            <a:ext cx="10058400" cy="647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380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A0AE6-C5D3-4711-A7D1-5A0A1F21AE5E}"/>
              </a:ext>
            </a:extLst>
          </p:cNvPr>
          <p:cNvPicPr/>
          <p:nvPr/>
        </p:nvPicPr>
        <p:blipFill rotWithShape="1">
          <a:blip r:embed="rId2"/>
          <a:srcRect l="5316" t="31785" r="68690" b="25601"/>
          <a:stretch/>
        </p:blipFill>
        <p:spPr bwMode="auto">
          <a:xfrm>
            <a:off x="3124200" y="436123"/>
            <a:ext cx="5004881" cy="426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E92E6-EC4F-48C1-80B2-75E572574709}"/>
              </a:ext>
            </a:extLst>
          </p:cNvPr>
          <p:cNvPicPr/>
          <p:nvPr/>
        </p:nvPicPr>
        <p:blipFill rotWithShape="1">
          <a:blip r:embed="rId3"/>
          <a:srcRect l="6903" t="72956" r="65184" b="24184"/>
          <a:stretch/>
        </p:blipFill>
        <p:spPr bwMode="auto">
          <a:xfrm>
            <a:off x="2057400" y="5334000"/>
            <a:ext cx="7010400" cy="403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462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9853076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75" dirty="0"/>
              <a:t>CONCLUSION AND FUTURE SCOPE</a:t>
            </a:r>
            <a:endParaRPr spc="70" dirty="0"/>
          </a:p>
        </p:txBody>
      </p:sp>
      <p:sp>
        <p:nvSpPr>
          <p:cNvPr id="4" name="object 4"/>
          <p:cNvSpPr txBox="1"/>
          <p:nvPr/>
        </p:nvSpPr>
        <p:spPr>
          <a:xfrm>
            <a:off x="1219201" y="1905000"/>
            <a:ext cx="9184640" cy="3903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5080" indent="-285750">
              <a:lnSpc>
                <a:spcPct val="1153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inion Pro"/>
              </a:rPr>
              <a:t>We can use existing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CNN architectures (Alex Net and Google Net) to detect and classify plant diseases and integrate with our model to improve accuracy.(Known as Transfer Learning)</a:t>
            </a:r>
          </a:p>
          <a:p>
            <a:pPr marL="298450" marR="5080" indent="-285750">
              <a:lnSpc>
                <a:spcPct val="1153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CNN models are not transparent. So can improve it by using Keras Tuner</a:t>
            </a:r>
          </a:p>
          <a:p>
            <a:pPr marL="298450" marR="5080" indent="-285750">
              <a:lnSpc>
                <a:spcPct val="1153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Can find out about the affect on weakly labelled images on the outcome</a:t>
            </a:r>
          </a:p>
          <a:p>
            <a:pPr marL="298450" marR="5080" indent="-285750">
              <a:lnSpc>
                <a:spcPct val="1153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Model Accuracy achieved is about 96%.</a:t>
            </a:r>
          </a:p>
          <a:p>
            <a:pPr marL="12700" marR="5080">
              <a:lnSpc>
                <a:spcPct val="115300"/>
              </a:lnSpc>
              <a:spcBef>
                <a:spcPts val="90"/>
              </a:spcBef>
            </a:pPr>
            <a:endParaRPr lang="en-US" dirty="0">
              <a:solidFill>
                <a:srgbClr val="000000"/>
              </a:solidFill>
              <a:latin typeface="Minion Pro"/>
            </a:endParaRPr>
          </a:p>
          <a:p>
            <a:pPr marL="12700" marR="5080">
              <a:lnSpc>
                <a:spcPct val="115300"/>
              </a:lnSpc>
              <a:spcBef>
                <a:spcPts val="90"/>
              </a:spcBef>
            </a:pPr>
            <a:endParaRPr lang="en-US" dirty="0">
              <a:solidFill>
                <a:srgbClr val="000000"/>
              </a:solidFill>
              <a:latin typeface="Minion Pro"/>
            </a:endParaRPr>
          </a:p>
          <a:p>
            <a:pPr marL="298450" marR="5080" indent="-285750">
              <a:lnSpc>
                <a:spcPct val="15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inion Pro"/>
              </a:rPr>
              <a:t>In the future it can contribute to smart agriculture techniques and help in early prevention.</a:t>
            </a:r>
          </a:p>
          <a:p>
            <a:pPr marL="298450" marR="5080" indent="-285750">
              <a:lnSpc>
                <a:spcPct val="15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Minion Pro"/>
              </a:rPr>
              <a:t>Can </a:t>
            </a:r>
            <a:r>
              <a:rPr lang="en-US" dirty="0">
                <a:solidFill>
                  <a:srgbClr val="000000"/>
                </a:solidFill>
                <a:latin typeface="Minion Pro"/>
              </a:rPr>
              <a:t>be coupled with robotics and powerful FPGAs to be used in real-time application</a:t>
            </a:r>
          </a:p>
          <a:p>
            <a:pPr marL="298450" marR="5080" indent="-285750">
              <a:lnSpc>
                <a:spcPct val="15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Minion Pro"/>
              </a:rPr>
              <a:t>We can further give solution to diseases by implementing a recommendation system</a:t>
            </a:r>
          </a:p>
          <a:p>
            <a:pPr marL="12700" marR="5080">
              <a:lnSpc>
                <a:spcPct val="115300"/>
              </a:lnSpc>
              <a:spcBef>
                <a:spcPts val="90"/>
              </a:spcBef>
            </a:pPr>
            <a:endParaRPr lang="en-US" sz="1800" b="0" i="0" u="none" strike="noStrike" baseline="0" dirty="0">
              <a:solidFill>
                <a:srgbClr val="000000"/>
              </a:solidFill>
              <a:latin typeface="Minion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597662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80" dirty="0"/>
              <a:t>REFERENCES</a:t>
            </a:r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1086066" y="1752600"/>
            <a:ext cx="9429533" cy="3746538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Minion Pro"/>
                <a:hlinkClick r:id="rId2"/>
              </a:rPr>
              <a:t>https://www.irjet.net/archives/V7/i2/IRJET-V7I2539.pdf</a:t>
            </a:r>
            <a:endParaRPr lang="en-US" sz="1800" b="0" i="0" u="none" strike="noStrike" baseline="0" dirty="0">
              <a:solidFill>
                <a:srgbClr val="000000"/>
              </a:solidFill>
              <a:latin typeface="Minion Pro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Minion Pro"/>
                <a:cs typeface="Lucida Sans Unicode"/>
                <a:hlinkClick r:id="rId3"/>
              </a:rPr>
              <a:t>https://www.aaai.org/ocs/index.php/FLAIRS/FLAIRS18/paper/viewFile/17682/16870</a:t>
            </a:r>
            <a:endParaRPr lang="en-US" b="1" dirty="0">
              <a:solidFill>
                <a:srgbClr val="000000"/>
              </a:solidFill>
              <a:latin typeface="Minion Pro"/>
              <a:cs typeface="Lucida Sans Unicode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Minion Pro"/>
                <a:cs typeface="Lucida Sans Unicode"/>
                <a:hlinkClick r:id="rId4"/>
              </a:rPr>
              <a:t>https://www.hindawi.com/journals/cin/2016/3289801/</a:t>
            </a:r>
            <a:endParaRPr lang="en-US" b="1" i="0" u="none" strike="noStrike" baseline="0" dirty="0">
              <a:solidFill>
                <a:srgbClr val="000000"/>
              </a:solidFill>
              <a:latin typeface="Minion Pro"/>
              <a:cs typeface="Lucida Sans Unicode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Minion Pro"/>
                <a:cs typeface="Lucida Sans Unicode"/>
              </a:rPr>
              <a:t>Brahimi M, Boukhalfa K, Moussaoui A (2017) Deep Learning for Tomato Diseases:       Classification and Symptoms Visualization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Minion Pro"/>
                <a:cs typeface="Lucida Sans Unicode"/>
              </a:rPr>
              <a:t>Dandawate Y, Kokare R (2015) An automated approach for classification of plant diseases towards development of futuristic Decision Support System in Indian perspective.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Minion Pro"/>
                <a:cs typeface="Lucida Sans Unicode"/>
              </a:rPr>
              <a:t>Wang K, Zhang D, Li Y, Zhang R, Lin L (2017) Cost-effective active learning for deep image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423063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0138"/>
            <a:ext cx="5870575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000" spc="75" dirty="0">
                <a:solidFill>
                  <a:srgbClr val="0D0D0D"/>
                </a:solidFill>
                <a:latin typeface="Arial Narrow"/>
                <a:cs typeface="Arial Narrow"/>
              </a:rPr>
              <a:t>Abstract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828800"/>
            <a:ext cx="11049000" cy="42882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Viral diseases are major sources of poor yields. With the help of data science, it may be possible to identify common diseases so they can be treated.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Existing methods of disease detection require farmers to solicit the help of government-funded agricultural experts to visually inspect and diagnose the plants. This suffers from being labour-intensive, low-supply and costly. As an added challenge, effective solutions for farmers must perform well under significant constraints, since farmers may only have access to mobile-quality cameras with low-bandwidth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project</a:t>
            </a:r>
            <a:r>
              <a:rPr lang="en-US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presents a way to detect various leaf diseases and to classify/segregate them. To achieve this we are using Keras and Convolutional Neural Networks to classify the leaf diseases.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Keywords: </a:t>
            </a:r>
            <a:r>
              <a:rPr lang="en-US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Convolutional Neural Networks, Deep Learning, Classification, Keras.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2400"/>
            <a:ext cx="5870575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000" spc="75" dirty="0">
                <a:solidFill>
                  <a:srgbClr val="0D0D0D"/>
                </a:solidFill>
                <a:latin typeface="Arial Narrow"/>
                <a:cs typeface="Arial Narrow"/>
              </a:rPr>
              <a:t>LITERATURE SURVEY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F9014-A7DD-40CD-9858-10446F2F6463}"/>
              </a:ext>
            </a:extLst>
          </p:cNvPr>
          <p:cNvSpPr txBox="1"/>
          <p:nvPr/>
        </p:nvSpPr>
        <p:spPr>
          <a:xfrm>
            <a:off x="504217" y="1073289"/>
            <a:ext cx="10972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G. Madhulatha and O. Ramadevi, "Recognition of Plant Diseases using Convolutional Neural Network," </a:t>
            </a:r>
            <a:r>
              <a:rPr lang="en-US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2020 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Plant Diseases recognition on images using Convolutional Neural Networks: A Systematic Review</a:t>
            </a:r>
          </a:p>
          <a:p>
            <a:r>
              <a:rPr lang="en-US" dirty="0"/>
              <a:t>A. Abade, Paulo Ferreira, F. Vidal, 2020</a:t>
            </a:r>
          </a:p>
          <a:p>
            <a:endParaRPr lang="en-US" dirty="0"/>
          </a:p>
          <a:p>
            <a:r>
              <a:rPr lang="en-US" dirty="0"/>
              <a:t>Plant Disease Classification: A Comparative Evaluation of Convolutional Neural Networks and Deep Learning Optimizers</a:t>
            </a:r>
          </a:p>
          <a:p>
            <a:r>
              <a:rPr lang="en-US" dirty="0"/>
              <a:t>M. Saleem, J. Potgieter, K. Arif, 2020</a:t>
            </a:r>
          </a:p>
          <a:p>
            <a:endParaRPr lang="en-US" dirty="0"/>
          </a:p>
          <a:p>
            <a:r>
              <a:rPr lang="en-US" dirty="0"/>
              <a:t>Big Data and Deep Learning in Plant Leaf Diseases Classification for Agriculture</a:t>
            </a:r>
          </a:p>
          <a:p>
            <a:r>
              <a:rPr lang="en-US" dirty="0"/>
              <a:t>Mohamed Loey, 2021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/>
                <a:hlinkClick r:id="rId2"/>
              </a:rPr>
              <a:t>Convolutional Neural Networks for the Automatic Identification of Plant Diseases</a:t>
            </a:r>
            <a:endParaRPr lang="en-US" b="0" i="0" u="none" strike="noStrike" dirty="0">
              <a:solidFill>
                <a:srgbClr val="000000"/>
              </a:solidFill>
              <a:effectLst/>
              <a:latin typeface="Roboto"/>
            </a:endParaRPr>
          </a:p>
          <a:p>
            <a:pPr algn="l"/>
            <a:r>
              <a:rPr lang="en-US" b="0" i="0" dirty="0">
                <a:solidFill>
                  <a:srgbClr val="707070"/>
                </a:solidFill>
                <a:effectLst/>
                <a:latin typeface="Roboto"/>
              </a:rPr>
              <a:t>J. Boulent,  Pierre-Luc St-Charles, 2019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M. A. Jasim and J. M. AL-Tuwaijari, "Plant Leaf Diseases Detection and Classification Using Image Processing and Deep Learning Techniques</a:t>
            </a:r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," </a:t>
            </a:r>
            <a:r>
              <a:rPr lang="en-US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2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D01EABE9-6A36-493F-AEEB-9DF38CE8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74" y="836893"/>
            <a:ext cx="9985654" cy="769441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Working: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BFB48-95C9-438F-87FA-267443C94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5" t="21111" r="41875" b="13333"/>
          <a:stretch/>
        </p:blipFill>
        <p:spPr>
          <a:xfrm>
            <a:off x="7222210" y="0"/>
            <a:ext cx="4969790" cy="563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316EE-1AD5-4042-A173-9BDFDC1EF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5" t="27778" r="43750" b="31111"/>
          <a:stretch/>
        </p:blipFill>
        <p:spPr>
          <a:xfrm>
            <a:off x="457200" y="1949356"/>
            <a:ext cx="7010400" cy="489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4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00252"/>
            <a:ext cx="3257739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0" dirty="0"/>
              <a:t>PROPOSED</a:t>
            </a:r>
            <a:br>
              <a:rPr lang="en-US" spc="150" dirty="0"/>
            </a:br>
            <a:r>
              <a:rPr spc="7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752600"/>
            <a:ext cx="4267200" cy="5589992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CNNs are regularized versions of multilayer perceptron’s. Multilayer perceptron’s usually mean fully connected networks.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Accuracy is around 96%(Based on previous studies).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No need to hard-tune the features</a:t>
            </a: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It is a feature learner</a:t>
            </a:r>
          </a:p>
          <a:p>
            <a:pPr algn="just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learn non-linear functions, we use linear combination and composition</a:t>
            </a:r>
          </a:p>
          <a:p>
            <a:pPr algn="just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Distinguished features:</a:t>
            </a:r>
          </a:p>
          <a:p>
            <a:pPr algn="just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Minion Pro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Lucida Sans Unicode"/>
            </a:endParaRPr>
          </a:p>
          <a:p>
            <a:pPr algn="just"/>
            <a:endParaRPr lang="en-US" sz="1800" b="1" i="0" u="none" strike="noStrike" baseline="0" dirty="0">
              <a:solidFill>
                <a:srgbClr val="000000"/>
              </a:solidFill>
              <a:latin typeface="Minion Pro"/>
              <a:cs typeface="Lucida Sans Unico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B75A6-5A41-4588-A5BD-D88C9F603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60" t="15556" r="39665" b="24444"/>
          <a:stretch/>
        </p:blipFill>
        <p:spPr>
          <a:xfrm>
            <a:off x="4876800" y="152400"/>
            <a:ext cx="7315200" cy="655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C7DFF-65D2-44A7-A213-603F700F6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5" t="33333" r="47500" b="46667"/>
          <a:stretch/>
        </p:blipFill>
        <p:spPr>
          <a:xfrm>
            <a:off x="381000" y="5334000"/>
            <a:ext cx="3276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264" y="220507"/>
            <a:ext cx="10256196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SOFTWARE</a:t>
            </a:r>
            <a:r>
              <a:rPr spc="135" dirty="0"/>
              <a:t> </a:t>
            </a:r>
            <a:r>
              <a:rPr spc="85" dirty="0"/>
              <a:t>REQUIREMENTS</a:t>
            </a:r>
            <a:r>
              <a:rPr lang="en-US" spc="85" dirty="0"/>
              <a:t> FOR BUILDING MODEL</a:t>
            </a:r>
            <a:endParaRPr spc="85" dirty="0"/>
          </a:p>
        </p:txBody>
      </p:sp>
      <p:sp>
        <p:nvSpPr>
          <p:cNvPr id="3" name="object 3"/>
          <p:cNvSpPr/>
          <p:nvPr/>
        </p:nvSpPr>
        <p:spPr>
          <a:xfrm>
            <a:off x="1024128" y="1836312"/>
            <a:ext cx="9720580" cy="1500275"/>
          </a:xfrm>
          <a:custGeom>
            <a:avLst/>
            <a:gdLst/>
            <a:ahLst/>
            <a:cxnLst/>
            <a:rect l="l" t="t" r="r" b="b"/>
            <a:pathLst>
              <a:path w="9720580" h="954404">
                <a:moveTo>
                  <a:pt x="9561068" y="0"/>
                </a:moveTo>
                <a:lnTo>
                  <a:pt x="159003" y="0"/>
                </a:lnTo>
                <a:lnTo>
                  <a:pt x="108744" y="8111"/>
                </a:lnTo>
                <a:lnTo>
                  <a:pt x="65096" y="30695"/>
                </a:lnTo>
                <a:lnTo>
                  <a:pt x="30677" y="65123"/>
                </a:lnTo>
                <a:lnTo>
                  <a:pt x="8105" y="108768"/>
                </a:lnTo>
                <a:lnTo>
                  <a:pt x="0" y="159003"/>
                </a:lnTo>
                <a:lnTo>
                  <a:pt x="0" y="795019"/>
                </a:lnTo>
                <a:lnTo>
                  <a:pt x="8105" y="845255"/>
                </a:lnTo>
                <a:lnTo>
                  <a:pt x="30677" y="888900"/>
                </a:lnTo>
                <a:lnTo>
                  <a:pt x="65096" y="923328"/>
                </a:lnTo>
                <a:lnTo>
                  <a:pt x="108744" y="945912"/>
                </a:lnTo>
                <a:lnTo>
                  <a:pt x="159003" y="954024"/>
                </a:lnTo>
                <a:lnTo>
                  <a:pt x="9561068" y="954024"/>
                </a:lnTo>
                <a:lnTo>
                  <a:pt x="9611303" y="945912"/>
                </a:lnTo>
                <a:lnTo>
                  <a:pt x="9654948" y="923328"/>
                </a:lnTo>
                <a:lnTo>
                  <a:pt x="9689376" y="888900"/>
                </a:lnTo>
                <a:lnTo>
                  <a:pt x="9711960" y="845255"/>
                </a:lnTo>
                <a:lnTo>
                  <a:pt x="9720072" y="795019"/>
                </a:lnTo>
                <a:lnTo>
                  <a:pt x="9720072" y="159003"/>
                </a:lnTo>
                <a:lnTo>
                  <a:pt x="9711960" y="108768"/>
                </a:lnTo>
                <a:lnTo>
                  <a:pt x="9689376" y="65123"/>
                </a:lnTo>
                <a:lnTo>
                  <a:pt x="9654948" y="30695"/>
                </a:lnTo>
                <a:lnTo>
                  <a:pt x="9611303" y="8111"/>
                </a:lnTo>
                <a:lnTo>
                  <a:pt x="9561068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59383" y="1887219"/>
            <a:ext cx="9450070" cy="1398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Lucida Sans Unicode"/>
              </a:rPr>
              <a:t>Python 3.9 and its libraries</a:t>
            </a:r>
          </a:p>
          <a:p>
            <a:pPr algn="l"/>
            <a:endParaRPr lang="en-US" dirty="0">
              <a:solidFill>
                <a:schemeClr val="bg1"/>
              </a:solidFill>
              <a:cs typeface="Lucida Sans Unicode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cs typeface="Lucida Sans Unicode"/>
              </a:rPr>
              <a:t>1.NumPy(To do multi-dimensional array computations) and Pandas(high-level data manipulation tool)</a:t>
            </a:r>
            <a:r>
              <a:rPr lang="en-US" dirty="0">
                <a:solidFill>
                  <a:schemeClr val="bg1"/>
                </a:solidFill>
                <a:cs typeface="Lucida Sans Unicode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  <a:cs typeface="Lucida Sans Unicode"/>
              </a:rPr>
              <a:t>internal dependencies for other libraries</a:t>
            </a:r>
          </a:p>
          <a:p>
            <a:pPr algn="l"/>
            <a:r>
              <a:rPr lang="en-US" dirty="0">
                <a:solidFill>
                  <a:schemeClr val="bg1"/>
                </a:solidFill>
                <a:cs typeface="Lucida Sans Unicode"/>
              </a:rPr>
              <a:t>2., ScikitLearn(Has classification, regression and clustering algorithms</a:t>
            </a:r>
            <a:endParaRPr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4128" y="3400044"/>
            <a:ext cx="9720580" cy="3000756"/>
          </a:xfrm>
          <a:custGeom>
            <a:avLst/>
            <a:gdLst/>
            <a:ahLst/>
            <a:cxnLst/>
            <a:rect l="l" t="t" r="r" b="b"/>
            <a:pathLst>
              <a:path w="9720580" h="1948179">
                <a:moveTo>
                  <a:pt x="9720072" y="1152652"/>
                </a:moveTo>
                <a:lnTo>
                  <a:pt x="9711957" y="1102423"/>
                </a:lnTo>
                <a:lnTo>
                  <a:pt x="9689376" y="1058773"/>
                </a:lnTo>
                <a:lnTo>
                  <a:pt x="9654946" y="1024343"/>
                </a:lnTo>
                <a:lnTo>
                  <a:pt x="9611296" y="1001763"/>
                </a:lnTo>
                <a:lnTo>
                  <a:pt x="9561068" y="993648"/>
                </a:lnTo>
                <a:lnTo>
                  <a:pt x="159004" y="993648"/>
                </a:lnTo>
                <a:lnTo>
                  <a:pt x="108737" y="1001763"/>
                </a:lnTo>
                <a:lnTo>
                  <a:pt x="65087" y="1024343"/>
                </a:lnTo>
                <a:lnTo>
                  <a:pt x="30670" y="1058773"/>
                </a:lnTo>
                <a:lnTo>
                  <a:pt x="8102" y="1102423"/>
                </a:lnTo>
                <a:lnTo>
                  <a:pt x="0" y="1152652"/>
                </a:lnTo>
                <a:lnTo>
                  <a:pt x="0" y="1788668"/>
                </a:lnTo>
                <a:lnTo>
                  <a:pt x="8102" y="1838909"/>
                </a:lnTo>
                <a:lnTo>
                  <a:pt x="30670" y="1882559"/>
                </a:lnTo>
                <a:lnTo>
                  <a:pt x="65087" y="1916988"/>
                </a:lnTo>
                <a:lnTo>
                  <a:pt x="108737" y="1939569"/>
                </a:lnTo>
                <a:lnTo>
                  <a:pt x="159004" y="1947672"/>
                </a:lnTo>
                <a:lnTo>
                  <a:pt x="9561068" y="1947672"/>
                </a:lnTo>
                <a:lnTo>
                  <a:pt x="9611296" y="1939569"/>
                </a:lnTo>
                <a:lnTo>
                  <a:pt x="9654946" y="1916988"/>
                </a:lnTo>
                <a:lnTo>
                  <a:pt x="9689376" y="1882559"/>
                </a:lnTo>
                <a:lnTo>
                  <a:pt x="9711957" y="1838909"/>
                </a:lnTo>
                <a:lnTo>
                  <a:pt x="9720072" y="1788668"/>
                </a:lnTo>
                <a:lnTo>
                  <a:pt x="9720072" y="1152652"/>
                </a:lnTo>
                <a:close/>
              </a:path>
              <a:path w="9720580" h="1948179">
                <a:moveTo>
                  <a:pt x="9720072" y="159004"/>
                </a:moveTo>
                <a:lnTo>
                  <a:pt x="9711957" y="108775"/>
                </a:lnTo>
                <a:lnTo>
                  <a:pt x="9689376" y="65125"/>
                </a:lnTo>
                <a:lnTo>
                  <a:pt x="9654946" y="30695"/>
                </a:lnTo>
                <a:lnTo>
                  <a:pt x="9611296" y="8115"/>
                </a:lnTo>
                <a:lnTo>
                  <a:pt x="9561068" y="0"/>
                </a:lnTo>
                <a:lnTo>
                  <a:pt x="159004" y="0"/>
                </a:lnTo>
                <a:lnTo>
                  <a:pt x="108737" y="8115"/>
                </a:lnTo>
                <a:lnTo>
                  <a:pt x="65087" y="30695"/>
                </a:lnTo>
                <a:lnTo>
                  <a:pt x="30670" y="65125"/>
                </a:lnTo>
                <a:lnTo>
                  <a:pt x="8102" y="108775"/>
                </a:lnTo>
                <a:lnTo>
                  <a:pt x="0" y="159004"/>
                </a:lnTo>
                <a:lnTo>
                  <a:pt x="0" y="795020"/>
                </a:lnTo>
                <a:lnTo>
                  <a:pt x="8102" y="845261"/>
                </a:lnTo>
                <a:lnTo>
                  <a:pt x="30670" y="888911"/>
                </a:lnTo>
                <a:lnTo>
                  <a:pt x="65087" y="923340"/>
                </a:lnTo>
                <a:lnTo>
                  <a:pt x="108737" y="945921"/>
                </a:lnTo>
                <a:lnTo>
                  <a:pt x="159004" y="954024"/>
                </a:lnTo>
                <a:lnTo>
                  <a:pt x="9561068" y="954024"/>
                </a:lnTo>
                <a:lnTo>
                  <a:pt x="9611296" y="945921"/>
                </a:lnTo>
                <a:lnTo>
                  <a:pt x="9654946" y="923340"/>
                </a:lnTo>
                <a:lnTo>
                  <a:pt x="9689376" y="888911"/>
                </a:lnTo>
                <a:lnTo>
                  <a:pt x="9711957" y="845261"/>
                </a:lnTo>
                <a:lnTo>
                  <a:pt x="9720072" y="795020"/>
                </a:lnTo>
                <a:lnTo>
                  <a:pt x="9720072" y="159004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143000" y="3505200"/>
            <a:ext cx="9450070" cy="26353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0">
              <a:lnSpc>
                <a:spcPct val="15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Keras Library (Provides API and has implementations of neural-network building blocks such as layers, objectives, activation functions, optimizers. Also it can run on top of TensorFlow.)</a:t>
            </a:r>
          </a:p>
          <a:p>
            <a:pPr marL="12700" marR="203200">
              <a:lnSpc>
                <a:spcPct val="150000"/>
              </a:lnSpc>
              <a:spcBef>
                <a:spcPts val="100"/>
              </a:spcBef>
            </a:pPr>
            <a:endParaRPr lang="en-US" sz="140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marR="203200">
              <a:lnSpc>
                <a:spcPct val="15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TensorFlow (Platform to Build and train models by using the high-level Keras API )</a:t>
            </a:r>
          </a:p>
          <a:p>
            <a:pPr marL="12700" marR="203200">
              <a:lnSpc>
                <a:spcPct val="150000"/>
              </a:lnSpc>
              <a:spcBef>
                <a:spcPts val="100"/>
              </a:spcBef>
            </a:pPr>
            <a:endParaRPr lang="en-US" sz="140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marR="203200">
              <a:lnSpc>
                <a:spcPct val="15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OpenCV Library (Used to develop Computer Vision applications. Provides image processing, video capture and analysis.)</a:t>
            </a:r>
          </a:p>
          <a:p>
            <a:pPr marL="12700" marR="203200">
              <a:lnSpc>
                <a:spcPct val="15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Pickle library to bundle the models and save them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264" y="220507"/>
            <a:ext cx="10256196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SOFTWARE</a:t>
            </a:r>
            <a:r>
              <a:rPr spc="135" dirty="0"/>
              <a:t> </a:t>
            </a:r>
            <a:r>
              <a:rPr spc="85" dirty="0"/>
              <a:t>REQUIREMENTS</a:t>
            </a:r>
            <a:r>
              <a:rPr lang="en-US" spc="85" dirty="0"/>
              <a:t> FOR BUILDING GUI</a:t>
            </a:r>
            <a:endParaRPr spc="85" dirty="0"/>
          </a:p>
        </p:txBody>
      </p:sp>
      <p:sp>
        <p:nvSpPr>
          <p:cNvPr id="3" name="object 3"/>
          <p:cNvSpPr/>
          <p:nvPr/>
        </p:nvSpPr>
        <p:spPr>
          <a:xfrm>
            <a:off x="1024128" y="1836312"/>
            <a:ext cx="9720580" cy="1500275"/>
          </a:xfrm>
          <a:custGeom>
            <a:avLst/>
            <a:gdLst/>
            <a:ahLst/>
            <a:cxnLst/>
            <a:rect l="l" t="t" r="r" b="b"/>
            <a:pathLst>
              <a:path w="9720580" h="954404">
                <a:moveTo>
                  <a:pt x="9561068" y="0"/>
                </a:moveTo>
                <a:lnTo>
                  <a:pt x="159003" y="0"/>
                </a:lnTo>
                <a:lnTo>
                  <a:pt x="108744" y="8111"/>
                </a:lnTo>
                <a:lnTo>
                  <a:pt x="65096" y="30695"/>
                </a:lnTo>
                <a:lnTo>
                  <a:pt x="30677" y="65123"/>
                </a:lnTo>
                <a:lnTo>
                  <a:pt x="8105" y="108768"/>
                </a:lnTo>
                <a:lnTo>
                  <a:pt x="0" y="159003"/>
                </a:lnTo>
                <a:lnTo>
                  <a:pt x="0" y="795019"/>
                </a:lnTo>
                <a:lnTo>
                  <a:pt x="8105" y="845255"/>
                </a:lnTo>
                <a:lnTo>
                  <a:pt x="30677" y="888900"/>
                </a:lnTo>
                <a:lnTo>
                  <a:pt x="65096" y="923328"/>
                </a:lnTo>
                <a:lnTo>
                  <a:pt x="108744" y="945912"/>
                </a:lnTo>
                <a:lnTo>
                  <a:pt x="159003" y="954024"/>
                </a:lnTo>
                <a:lnTo>
                  <a:pt x="9561068" y="954024"/>
                </a:lnTo>
                <a:lnTo>
                  <a:pt x="9611303" y="945912"/>
                </a:lnTo>
                <a:lnTo>
                  <a:pt x="9654948" y="923328"/>
                </a:lnTo>
                <a:lnTo>
                  <a:pt x="9689376" y="888900"/>
                </a:lnTo>
                <a:lnTo>
                  <a:pt x="9711960" y="845255"/>
                </a:lnTo>
                <a:lnTo>
                  <a:pt x="9720072" y="795019"/>
                </a:lnTo>
                <a:lnTo>
                  <a:pt x="9720072" y="159003"/>
                </a:lnTo>
                <a:lnTo>
                  <a:pt x="9711960" y="108768"/>
                </a:lnTo>
                <a:lnTo>
                  <a:pt x="9689376" y="65123"/>
                </a:lnTo>
                <a:lnTo>
                  <a:pt x="9654948" y="30695"/>
                </a:lnTo>
                <a:lnTo>
                  <a:pt x="9611303" y="8111"/>
                </a:lnTo>
                <a:lnTo>
                  <a:pt x="9561068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59383" y="1887219"/>
            <a:ext cx="9450070" cy="1398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Lucida Sans Unicode"/>
              </a:rPr>
              <a:t>Python 3.9 and its libraries</a:t>
            </a:r>
          </a:p>
          <a:p>
            <a:pPr algn="l"/>
            <a:endParaRPr lang="en-US" dirty="0">
              <a:solidFill>
                <a:schemeClr val="bg1"/>
              </a:solidFill>
              <a:cs typeface="Lucida Sans Unicode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cs typeface="Lucida Sans Unicode"/>
              </a:rPr>
              <a:t>1.NumPy(To do multi-dimensional array computations) and Pandas(high-level data manipulation tool)</a:t>
            </a:r>
            <a:r>
              <a:rPr lang="en-US" dirty="0">
                <a:solidFill>
                  <a:schemeClr val="bg1"/>
                </a:solidFill>
                <a:cs typeface="Lucida Sans Unicode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  <a:cs typeface="Lucida Sans Unicode"/>
              </a:rPr>
              <a:t>internal dependencies for other libraries</a:t>
            </a:r>
          </a:p>
          <a:p>
            <a:pPr algn="l"/>
            <a:r>
              <a:rPr lang="en-US" dirty="0">
                <a:solidFill>
                  <a:schemeClr val="bg1"/>
                </a:solidFill>
                <a:cs typeface="Lucida Sans Unicode"/>
              </a:rPr>
              <a:t>2. Flask (As a Backend, gives REST API endpoints) and HTML,CSS,JS for </a:t>
            </a:r>
            <a:r>
              <a:rPr lang="en-US" dirty="0" err="1">
                <a:solidFill>
                  <a:schemeClr val="bg1"/>
                </a:solidFill>
                <a:cs typeface="Lucida Sans Unicode"/>
              </a:rPr>
              <a:t>FrontEnd</a:t>
            </a:r>
            <a:endParaRPr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4128" y="3400044"/>
            <a:ext cx="9720580" cy="3000756"/>
          </a:xfrm>
          <a:custGeom>
            <a:avLst/>
            <a:gdLst/>
            <a:ahLst/>
            <a:cxnLst/>
            <a:rect l="l" t="t" r="r" b="b"/>
            <a:pathLst>
              <a:path w="9720580" h="1948179">
                <a:moveTo>
                  <a:pt x="9720072" y="1152652"/>
                </a:moveTo>
                <a:lnTo>
                  <a:pt x="9711957" y="1102423"/>
                </a:lnTo>
                <a:lnTo>
                  <a:pt x="9689376" y="1058773"/>
                </a:lnTo>
                <a:lnTo>
                  <a:pt x="9654946" y="1024343"/>
                </a:lnTo>
                <a:lnTo>
                  <a:pt x="9611296" y="1001763"/>
                </a:lnTo>
                <a:lnTo>
                  <a:pt x="9561068" y="993648"/>
                </a:lnTo>
                <a:lnTo>
                  <a:pt x="159004" y="993648"/>
                </a:lnTo>
                <a:lnTo>
                  <a:pt x="108737" y="1001763"/>
                </a:lnTo>
                <a:lnTo>
                  <a:pt x="65087" y="1024343"/>
                </a:lnTo>
                <a:lnTo>
                  <a:pt x="30670" y="1058773"/>
                </a:lnTo>
                <a:lnTo>
                  <a:pt x="8102" y="1102423"/>
                </a:lnTo>
                <a:lnTo>
                  <a:pt x="0" y="1152652"/>
                </a:lnTo>
                <a:lnTo>
                  <a:pt x="0" y="1788668"/>
                </a:lnTo>
                <a:lnTo>
                  <a:pt x="8102" y="1838909"/>
                </a:lnTo>
                <a:lnTo>
                  <a:pt x="30670" y="1882559"/>
                </a:lnTo>
                <a:lnTo>
                  <a:pt x="65087" y="1916988"/>
                </a:lnTo>
                <a:lnTo>
                  <a:pt x="108737" y="1939569"/>
                </a:lnTo>
                <a:lnTo>
                  <a:pt x="159004" y="1947672"/>
                </a:lnTo>
                <a:lnTo>
                  <a:pt x="9561068" y="1947672"/>
                </a:lnTo>
                <a:lnTo>
                  <a:pt x="9611296" y="1939569"/>
                </a:lnTo>
                <a:lnTo>
                  <a:pt x="9654946" y="1916988"/>
                </a:lnTo>
                <a:lnTo>
                  <a:pt x="9689376" y="1882559"/>
                </a:lnTo>
                <a:lnTo>
                  <a:pt x="9711957" y="1838909"/>
                </a:lnTo>
                <a:lnTo>
                  <a:pt x="9720072" y="1788668"/>
                </a:lnTo>
                <a:lnTo>
                  <a:pt x="9720072" y="1152652"/>
                </a:lnTo>
                <a:close/>
              </a:path>
              <a:path w="9720580" h="1948179">
                <a:moveTo>
                  <a:pt x="9720072" y="159004"/>
                </a:moveTo>
                <a:lnTo>
                  <a:pt x="9711957" y="108775"/>
                </a:lnTo>
                <a:lnTo>
                  <a:pt x="9689376" y="65125"/>
                </a:lnTo>
                <a:lnTo>
                  <a:pt x="9654946" y="30695"/>
                </a:lnTo>
                <a:lnTo>
                  <a:pt x="9611296" y="8115"/>
                </a:lnTo>
                <a:lnTo>
                  <a:pt x="9561068" y="0"/>
                </a:lnTo>
                <a:lnTo>
                  <a:pt x="159004" y="0"/>
                </a:lnTo>
                <a:lnTo>
                  <a:pt x="108737" y="8115"/>
                </a:lnTo>
                <a:lnTo>
                  <a:pt x="65087" y="30695"/>
                </a:lnTo>
                <a:lnTo>
                  <a:pt x="30670" y="65125"/>
                </a:lnTo>
                <a:lnTo>
                  <a:pt x="8102" y="108775"/>
                </a:lnTo>
                <a:lnTo>
                  <a:pt x="0" y="159004"/>
                </a:lnTo>
                <a:lnTo>
                  <a:pt x="0" y="795020"/>
                </a:lnTo>
                <a:lnTo>
                  <a:pt x="8102" y="845261"/>
                </a:lnTo>
                <a:lnTo>
                  <a:pt x="30670" y="888911"/>
                </a:lnTo>
                <a:lnTo>
                  <a:pt x="65087" y="923340"/>
                </a:lnTo>
                <a:lnTo>
                  <a:pt x="108737" y="945921"/>
                </a:lnTo>
                <a:lnTo>
                  <a:pt x="159004" y="954024"/>
                </a:lnTo>
                <a:lnTo>
                  <a:pt x="9561068" y="954024"/>
                </a:lnTo>
                <a:lnTo>
                  <a:pt x="9611296" y="945921"/>
                </a:lnTo>
                <a:lnTo>
                  <a:pt x="9654946" y="923340"/>
                </a:lnTo>
                <a:lnTo>
                  <a:pt x="9689376" y="888911"/>
                </a:lnTo>
                <a:lnTo>
                  <a:pt x="9711957" y="845261"/>
                </a:lnTo>
                <a:lnTo>
                  <a:pt x="9720072" y="795020"/>
                </a:lnTo>
                <a:lnTo>
                  <a:pt x="9720072" y="159004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143000" y="3505200"/>
            <a:ext cx="9450070" cy="2971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0320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Keras Library (Provides API and has implementations of neural-network building blocks such as layers, objectives, activation functions, optimizers. Also it can run on top of TensorFlow.)</a:t>
            </a:r>
          </a:p>
          <a:p>
            <a:pPr marL="298450" marR="20320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Sci-kit learn and Pickle library to bundle the models and save them</a:t>
            </a:r>
          </a:p>
          <a:p>
            <a:pPr marL="298450" marR="20320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TensorFlow (Platform to Build and train models by using the high-level Keras API )</a:t>
            </a:r>
          </a:p>
          <a:p>
            <a:pPr marL="12700" marR="203200">
              <a:lnSpc>
                <a:spcPct val="150000"/>
              </a:lnSpc>
              <a:spcBef>
                <a:spcPts val="100"/>
              </a:spcBef>
            </a:pPr>
            <a:endParaRPr lang="en-US" sz="140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298450" marR="20320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OpenCV Library (Used to develop Computer Vision applications. Provides image processing, video capture and analysis.)</a:t>
            </a:r>
          </a:p>
          <a:p>
            <a:pPr marL="298450" marR="20320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PlantVillage</a:t>
            </a:r>
            <a:r>
              <a:rPr lang="en-US"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 Dataset</a:t>
            </a:r>
          </a:p>
          <a:p>
            <a:pPr marL="12700" marR="203200">
              <a:lnSpc>
                <a:spcPct val="150000"/>
              </a:lnSpc>
              <a:spcBef>
                <a:spcPts val="100"/>
              </a:spcBef>
            </a:pPr>
            <a:endParaRPr lang="en-US" sz="1400" dirty="0">
              <a:solidFill>
                <a:srgbClr val="FFFFFF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83396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D7B7B-3D42-48A1-BFD8-F089D1C7128C}"/>
              </a:ext>
            </a:extLst>
          </p:cNvPr>
          <p:cNvPicPr/>
          <p:nvPr/>
        </p:nvPicPr>
        <p:blipFill rotWithShape="1">
          <a:blip r:embed="rId2"/>
          <a:srcRect l="25759" t="23621" r="23077"/>
          <a:stretch/>
        </p:blipFill>
        <p:spPr bwMode="auto">
          <a:xfrm>
            <a:off x="2286000" y="76200"/>
            <a:ext cx="7239000" cy="670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179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B9F2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3069</TotalTime>
  <Words>2318</Words>
  <Application>Microsoft Office PowerPoint</Application>
  <PresentationFormat>Widescreen</PresentationFormat>
  <Paragraphs>209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Arial Narrow</vt:lpstr>
      <vt:lpstr>Calibri</vt:lpstr>
      <vt:lpstr>Cambria</vt:lpstr>
      <vt:lpstr>Consolas</vt:lpstr>
      <vt:lpstr>Gill Sans MT</vt:lpstr>
      <vt:lpstr>Lucida Sans Unicode</vt:lpstr>
      <vt:lpstr>Minion Pro</vt:lpstr>
      <vt:lpstr>Roboto</vt:lpstr>
      <vt:lpstr>Tahoma</vt:lpstr>
      <vt:lpstr>Times New Roman</vt:lpstr>
      <vt:lpstr>Office Theme</vt:lpstr>
      <vt:lpstr>Gallery</vt:lpstr>
      <vt:lpstr>PowerPoint Presentation</vt:lpstr>
      <vt:lpstr>AIM and Specifications</vt:lpstr>
      <vt:lpstr>PowerPoint Presentation</vt:lpstr>
      <vt:lpstr>PowerPoint Presentation</vt:lpstr>
      <vt:lpstr>Working:</vt:lpstr>
      <vt:lpstr>PROPOSED SOLUTION</vt:lpstr>
      <vt:lpstr>SOFTWARE REQUIREMENTS FOR BUILDING MODEL</vt:lpstr>
      <vt:lpstr>SOFTWARE REQUIREMENTS FOR BUILDING GUI</vt:lpstr>
      <vt:lpstr>PowerPoint Presentation</vt:lpstr>
      <vt:lpstr>PowerPoint Presentation</vt:lpstr>
      <vt:lpstr> CODE TO BUILD MODEL</vt:lpstr>
      <vt:lpstr>PowerPoint Presentation</vt:lpstr>
      <vt:lpstr>PowerPoint Presentation</vt:lpstr>
      <vt:lpstr>PowerPoint Presentation</vt:lpstr>
      <vt:lpstr>GUI CODE</vt:lpstr>
      <vt:lpstr>PowerPoint Presentation</vt:lpstr>
      <vt:lpstr>PowerPoint Presentation</vt:lpstr>
      <vt:lpstr>RESULTS AND OBSERVATIONS</vt:lpstr>
      <vt:lpstr>RESULT AFTER TRAINING(2 Epochs)</vt:lpstr>
      <vt:lpstr>RESULT AFTER TRAINING(25 Epochs)</vt:lpstr>
      <vt:lpstr>PowerPoint Presentation</vt:lpstr>
      <vt:lpstr>PowerPoint Presentation</vt:lpstr>
      <vt:lpstr>CONCLUSION AND FUTURE SCOPE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kandikonda</dc:creator>
  <cp:lastModifiedBy>17-735-078_KANDIKONDA LAKSHMI SAI SURYA KAUSHIK</cp:lastModifiedBy>
  <cp:revision>128</cp:revision>
  <dcterms:created xsi:type="dcterms:W3CDTF">2020-03-09T15:07:57Z</dcterms:created>
  <dcterms:modified xsi:type="dcterms:W3CDTF">2021-07-11T13:50:52Z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2020-03-09T00:00:00Z</vt:filetime>
  </property>
</Properties>
</file>